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89" r:id="rId3"/>
    <p:sldId id="287" r:id="rId4"/>
    <p:sldId id="270" r:id="rId5"/>
    <p:sldId id="272" r:id="rId6"/>
    <p:sldId id="298" r:id="rId7"/>
    <p:sldId id="273" r:id="rId8"/>
    <p:sldId id="299" r:id="rId9"/>
    <p:sldId id="271" r:id="rId10"/>
    <p:sldId id="274" r:id="rId11"/>
    <p:sldId id="275" r:id="rId12"/>
    <p:sldId id="276" r:id="rId13"/>
    <p:sldId id="277" r:id="rId14"/>
    <p:sldId id="278" r:id="rId15"/>
    <p:sldId id="27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712"/>
  </p:normalViewPr>
  <p:slideViewPr>
    <p:cSldViewPr snapToGrid="0" snapToObjects="1">
      <p:cViewPr varScale="1">
        <p:scale>
          <a:sx n="76" d="100"/>
          <a:sy n="76" d="100"/>
        </p:scale>
        <p:origin x="21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71F496-2130-8042-A0A3-4191FDF5B3D2}" type="datetimeFigureOut">
              <a:rPr lang="en-US" smtClean="0"/>
              <a:t>3/6/17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D1A57D-2F17-8148-A7C8-48BBB8E0D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14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D1A57D-2F17-8148-A7C8-48BBB8E0DF1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21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057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93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53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89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0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625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70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870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6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85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2F787-733D-E445-9B83-87FB57714CE3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3AA7C-D91F-724A-A8D9-026BB62F4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70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129.130.89.83/tmp/public/PLPTH613_2015Spring/dataset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R/</a:t>
            </a:r>
            <a:r>
              <a:rPr lang="en-US" altLang="zh-CN" dirty="0" err="1" smtClean="0"/>
              <a:t>qtl-PartI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8401" y="4804304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3600" dirty="0" smtClean="0"/>
              <a:t>Li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Lei</a:t>
            </a:r>
          </a:p>
          <a:p>
            <a:r>
              <a:rPr lang="en-US" altLang="zh-CN" sz="3600" dirty="0" smtClean="0"/>
              <a:t>March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7</a:t>
            </a:r>
            <a:r>
              <a:rPr lang="en-US" altLang="zh-CN" sz="3600" baseline="30000" dirty="0" smtClean="0"/>
              <a:t>th</a:t>
            </a:r>
            <a:r>
              <a:rPr lang="en-US" altLang="zh-CN" sz="3600" dirty="0" smtClean="0"/>
              <a:t>,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2017</a:t>
            </a:r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152401" y="208205"/>
            <a:ext cx="4301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Does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[0]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compute?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08794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37067"/>
            <a:ext cx="10515600" cy="1325563"/>
          </a:xfrm>
        </p:spPr>
        <p:txBody>
          <a:bodyPr/>
          <a:lstStyle/>
          <a:p>
            <a:r>
              <a:rPr lang="en-US" dirty="0" smtClean="0"/>
              <a:t>QTL detection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4" y="1088496"/>
            <a:ext cx="9482666" cy="5638800"/>
          </a:xfrm>
        </p:spPr>
        <p:txBody>
          <a:bodyPr>
            <a:normAutofit/>
          </a:bodyPr>
          <a:lstStyle/>
          <a:p>
            <a:r>
              <a:rPr lang="en-IN" dirty="0" smtClean="0"/>
              <a:t>Get the </a:t>
            </a:r>
            <a:r>
              <a:rPr lang="en-IN" dirty="0" smtClean="0">
                <a:solidFill>
                  <a:srgbClr val="800000"/>
                </a:solidFill>
              </a:rPr>
              <a:t>mark location </a:t>
            </a:r>
            <a:r>
              <a:rPr lang="en-IN" dirty="0" smtClean="0"/>
              <a:t>from genetic linkage map</a:t>
            </a:r>
          </a:p>
          <a:p>
            <a:r>
              <a:rPr lang="en-IN" dirty="0" smtClean="0"/>
              <a:t>Combine the </a:t>
            </a:r>
            <a:r>
              <a:rPr lang="en-IN" u="sng" dirty="0" smtClean="0">
                <a:solidFill>
                  <a:srgbClr val="800000"/>
                </a:solidFill>
              </a:rPr>
              <a:t>phenotype, marker location and marker status</a:t>
            </a:r>
          </a:p>
          <a:p>
            <a:r>
              <a:rPr lang="en-IN" dirty="0"/>
              <a:t>Choose right </a:t>
            </a:r>
            <a:r>
              <a:rPr lang="en-IN" dirty="0">
                <a:solidFill>
                  <a:srgbClr val="800000"/>
                </a:solidFill>
              </a:rPr>
              <a:t>mapping </a:t>
            </a:r>
            <a:r>
              <a:rPr lang="en-IN" dirty="0" smtClean="0">
                <a:solidFill>
                  <a:srgbClr val="800000"/>
                </a:solidFill>
              </a:rPr>
              <a:t>functions</a:t>
            </a:r>
            <a:r>
              <a:rPr lang="en-IN" dirty="0" smtClean="0"/>
              <a:t>: </a:t>
            </a:r>
            <a:r>
              <a:rPr lang="en-IN" dirty="0" smtClean="0">
                <a:solidFill>
                  <a:srgbClr val="3366FF"/>
                </a:solidFill>
              </a:rPr>
              <a:t>Haldane’s, Kosambi’s</a:t>
            </a:r>
            <a:r>
              <a:rPr lang="en-IN" dirty="0" smtClean="0"/>
              <a:t>…</a:t>
            </a:r>
          </a:p>
          <a:p>
            <a:r>
              <a:rPr lang="en-IN" dirty="0" smtClean="0"/>
              <a:t>Choose right </a:t>
            </a:r>
            <a:r>
              <a:rPr lang="en-IN" dirty="0" smtClean="0">
                <a:solidFill>
                  <a:srgbClr val="800000"/>
                </a:solidFill>
              </a:rPr>
              <a:t>model based on the phenotype data</a:t>
            </a:r>
            <a:r>
              <a:rPr lang="en-IN" dirty="0" smtClean="0"/>
              <a:t>, e.g. </a:t>
            </a:r>
            <a:r>
              <a:rPr lang="en-IN" dirty="0" smtClean="0">
                <a:solidFill>
                  <a:srgbClr val="3366FF"/>
                </a:solidFill>
              </a:rPr>
              <a:t>normal, binary, nonparamatric model</a:t>
            </a:r>
            <a:r>
              <a:rPr lang="en-IN" dirty="0" smtClean="0"/>
              <a:t>, etc.</a:t>
            </a:r>
          </a:p>
          <a:p>
            <a:r>
              <a:rPr lang="en-IN" dirty="0" smtClean="0"/>
              <a:t>Choose right </a:t>
            </a:r>
            <a:r>
              <a:rPr lang="en-IN" dirty="0" smtClean="0">
                <a:solidFill>
                  <a:srgbClr val="800000"/>
                </a:solidFill>
              </a:rPr>
              <a:t>methods to evaluate the </a:t>
            </a:r>
            <a:r>
              <a:rPr lang="en-IN" dirty="0">
                <a:solidFill>
                  <a:srgbClr val="800000"/>
                </a:solidFill>
              </a:rPr>
              <a:t>statistical significance</a:t>
            </a:r>
            <a:r>
              <a:rPr lang="en-IN" dirty="0" smtClean="0"/>
              <a:t> : </a:t>
            </a:r>
            <a:r>
              <a:rPr lang="en-IN" dirty="0" smtClean="0">
                <a:solidFill>
                  <a:srgbClr val="3366FF"/>
                </a:solidFill>
              </a:rPr>
              <a:t>em, imp</a:t>
            </a:r>
            <a:r>
              <a:rPr lang="en-IN" dirty="0" smtClean="0"/>
              <a:t>…</a:t>
            </a:r>
          </a:p>
          <a:p>
            <a:r>
              <a:rPr lang="en-IN" dirty="0" smtClean="0"/>
              <a:t>Evaluate the statistical significance </a:t>
            </a:r>
          </a:p>
          <a:p>
            <a:r>
              <a:rPr lang="en-US" dirty="0" smtClean="0"/>
              <a:t>Significant threshold</a:t>
            </a:r>
          </a:p>
          <a:p>
            <a:r>
              <a:rPr lang="en-US" dirty="0" smtClean="0"/>
              <a:t>Interval estimate of QTL location</a:t>
            </a:r>
          </a:p>
          <a:p>
            <a:r>
              <a:rPr lang="en-US" dirty="0" smtClean="0"/>
              <a:t>QTL effects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262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22195"/>
            <a:ext cx="7498080" cy="1342767"/>
          </a:xfrm>
        </p:spPr>
        <p:txBody>
          <a:bodyPr>
            <a:normAutofit/>
          </a:bodyPr>
          <a:lstStyle/>
          <a:p>
            <a:r>
              <a:rPr lang="en-IN" sz="4000" dirty="0"/>
              <a:t>Mapping function</a:t>
            </a: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7" y="1220572"/>
            <a:ext cx="10769600" cy="4977784"/>
          </a:xfrm>
        </p:spPr>
        <p:txBody>
          <a:bodyPr>
            <a:normAutofit/>
          </a:bodyPr>
          <a:lstStyle/>
          <a:p>
            <a:r>
              <a:rPr lang="en-IN" dirty="0"/>
              <a:t>The </a:t>
            </a:r>
            <a:r>
              <a:rPr lang="en-IN" dirty="0">
                <a:solidFill>
                  <a:srgbClr val="336600"/>
                </a:solidFill>
              </a:rPr>
              <a:t>genetic distance </a:t>
            </a:r>
            <a:r>
              <a:rPr lang="en-IN" dirty="0"/>
              <a:t>between locus A and locus B is defined as the </a:t>
            </a:r>
            <a:r>
              <a:rPr lang="en-IN" dirty="0">
                <a:solidFill>
                  <a:srgbClr val="C00000"/>
                </a:solidFill>
              </a:rPr>
              <a:t>average number of crossovers occurring in the interval </a:t>
            </a:r>
            <a:r>
              <a:rPr lang="en-IN" dirty="0" smtClean="0">
                <a:solidFill>
                  <a:srgbClr val="C00000"/>
                </a:solidFill>
              </a:rPr>
              <a:t>AB</a:t>
            </a:r>
          </a:p>
          <a:p>
            <a:endParaRPr lang="en-IN" dirty="0">
              <a:solidFill>
                <a:srgbClr val="C00000"/>
              </a:solidFill>
            </a:endParaRPr>
          </a:p>
          <a:p>
            <a:r>
              <a:rPr lang="en-IN" dirty="0"/>
              <a:t>Mapping function is use to </a:t>
            </a:r>
            <a:r>
              <a:rPr lang="en-IN" dirty="0">
                <a:solidFill>
                  <a:srgbClr val="C00000"/>
                </a:solidFill>
              </a:rPr>
              <a:t>translate recombination fractions into genetic </a:t>
            </a:r>
            <a:r>
              <a:rPr lang="en-IN" dirty="0" smtClean="0">
                <a:solidFill>
                  <a:srgbClr val="C00000"/>
                </a:solidFill>
              </a:rPr>
              <a:t>distances</a:t>
            </a:r>
          </a:p>
          <a:p>
            <a:endParaRPr lang="en-IN" dirty="0">
              <a:solidFill>
                <a:srgbClr val="C00000"/>
              </a:solidFill>
            </a:endParaRPr>
          </a:p>
          <a:p>
            <a:r>
              <a:rPr lang="en-IN" dirty="0"/>
              <a:t>In 1919 the British geneticist J, B. S. </a:t>
            </a:r>
            <a:r>
              <a:rPr lang="en-IN" dirty="0"/>
              <a:t>Haldane </a:t>
            </a:r>
            <a:r>
              <a:rPr lang="en-IN" dirty="0" smtClean="0"/>
              <a:t>proposed</a:t>
            </a:r>
          </a:p>
          <a:p>
            <a:endParaRPr lang="en-IN" dirty="0"/>
          </a:p>
          <a:p>
            <a:r>
              <a:rPr lang="en-IN" dirty="0">
                <a:latin typeface="Times New Roman"/>
              </a:rPr>
              <a:t>Haldane defined the </a:t>
            </a:r>
            <a:r>
              <a:rPr lang="en-IN" dirty="0">
                <a:solidFill>
                  <a:srgbClr val="336600"/>
                </a:solidFill>
                <a:latin typeface="Times New Roman"/>
              </a:rPr>
              <a:t>genetic distance, x, between two loci as the average number of crossovers per meiosis in the interval between the two loci.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847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3200"/>
            <a:ext cx="9296682" cy="782595"/>
          </a:xfrm>
        </p:spPr>
        <p:txBody>
          <a:bodyPr>
            <a:noAutofit/>
          </a:bodyPr>
          <a:lstStyle/>
          <a:p>
            <a:r>
              <a:rPr lang="en-IN" sz="4000" dirty="0"/>
              <a:t>What is Haldane ’s mapping function ?</a:t>
            </a:r>
            <a:endParaRPr lang="en-IN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99" y="1391199"/>
            <a:ext cx="11209867" cy="4691531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rgbClr val="FF0000"/>
                </a:solidFill>
                <a:latin typeface="Times New Roman"/>
              </a:rPr>
              <a:t>Assumptions: </a:t>
            </a:r>
            <a:r>
              <a:rPr lang="en-IN" sz="2400" dirty="0">
                <a:latin typeface="Times New Roman"/>
              </a:rPr>
              <a:t>crossovers occurred at random along the chromosome and that </a:t>
            </a:r>
            <a:r>
              <a:rPr lang="en-IN" sz="2400" dirty="0">
                <a:solidFill>
                  <a:srgbClr val="336600"/>
                </a:solidFill>
                <a:latin typeface="Times New Roman"/>
              </a:rPr>
              <a:t>the probability of a crossover at one position along the chromosome was independent of the probability of a crossover at another position.</a:t>
            </a:r>
          </a:p>
          <a:p>
            <a:r>
              <a:rPr lang="en-IN" sz="2400" dirty="0">
                <a:latin typeface="Times New Roman"/>
              </a:rPr>
              <a:t>Using these assumptions, he derived the following relationship between </a:t>
            </a:r>
          </a:p>
          <a:p>
            <a:r>
              <a:rPr lang="en-IN" sz="2400" dirty="0">
                <a:solidFill>
                  <a:srgbClr val="FF0000"/>
                </a:solidFill>
                <a:latin typeface="Times New Roman"/>
              </a:rPr>
              <a:t>Ø, the recombination fraction and </a:t>
            </a:r>
          </a:p>
          <a:p>
            <a:r>
              <a:rPr lang="en-IN" sz="2400" dirty="0">
                <a:solidFill>
                  <a:srgbClr val="FF0000"/>
                </a:solidFill>
                <a:latin typeface="Times New Roman"/>
              </a:rPr>
              <a:t>x ,the genetic distance (in morgans):</a:t>
            </a:r>
          </a:p>
          <a:p>
            <a:pPr>
              <a:buNone/>
            </a:pPr>
            <a:r>
              <a:rPr lang="en-IN" sz="2400" dirty="0"/>
              <a:t>			</a:t>
            </a:r>
            <a:r>
              <a:rPr lang="en-IN" sz="2400" dirty="0">
                <a:solidFill>
                  <a:srgbClr val="C00000"/>
                </a:solidFill>
              </a:rPr>
              <a:t>Ø=1/2(1-e</a:t>
            </a:r>
            <a:r>
              <a:rPr lang="en-IN" sz="2400" baseline="30000" dirty="0">
                <a:solidFill>
                  <a:srgbClr val="C00000"/>
                </a:solidFill>
              </a:rPr>
              <a:t>-2x</a:t>
            </a:r>
            <a:r>
              <a:rPr lang="en-IN" sz="2400" dirty="0">
                <a:solidFill>
                  <a:srgbClr val="C00000"/>
                </a:solidFill>
              </a:rPr>
              <a:t>) or equivalently, </a:t>
            </a:r>
          </a:p>
          <a:p>
            <a:pPr>
              <a:buNone/>
            </a:pPr>
            <a:r>
              <a:rPr lang="en-IN" sz="2400" dirty="0">
                <a:solidFill>
                  <a:srgbClr val="C00000"/>
                </a:solidFill>
              </a:rPr>
              <a:t>			</a:t>
            </a:r>
            <a:r>
              <a:rPr lang="en-US" sz="2400" cap="small" dirty="0">
                <a:solidFill>
                  <a:srgbClr val="C00000"/>
                </a:solidFill>
              </a:rPr>
              <a:t>X</a:t>
            </a:r>
            <a:r>
              <a:rPr lang="en-US" sz="2400" dirty="0">
                <a:solidFill>
                  <a:srgbClr val="C00000"/>
                </a:solidFill>
              </a:rPr>
              <a:t>=-1/2ln(1-2</a:t>
            </a:r>
            <a:r>
              <a:rPr lang="en-IN" sz="2400" dirty="0">
                <a:solidFill>
                  <a:srgbClr val="C00000"/>
                </a:solidFill>
              </a:rPr>
              <a:t>Ø</a:t>
            </a:r>
            <a:r>
              <a:rPr lang="en-US" sz="2400" dirty="0">
                <a:solidFill>
                  <a:srgbClr val="C00000"/>
                </a:solidFill>
              </a:rPr>
              <a:t>)</a:t>
            </a:r>
            <a:endParaRPr lang="en-IN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91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7171" y="1338462"/>
            <a:ext cx="7859036" cy="5078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N</a:t>
            </a:r>
            <a:r>
              <a:rPr lang="en-US" dirty="0">
                <a:solidFill>
                  <a:srgbClr val="0000FF"/>
                </a:solidFill>
              </a:rPr>
              <a:t>ormal model: </a:t>
            </a:r>
            <a:r>
              <a:rPr lang="en-US" dirty="0"/>
              <a:t>a standard </a:t>
            </a:r>
            <a:r>
              <a:rPr lang="en-US" dirty="0"/>
              <a:t>model for QTL mapping (see Lander and Botstein 1989). </a:t>
            </a:r>
            <a:r>
              <a:rPr lang="en-US" dirty="0"/>
              <a:t>The residual </a:t>
            </a:r>
            <a:r>
              <a:rPr lang="en-US" dirty="0"/>
              <a:t>phenotypic variation is assumed to follow a </a:t>
            </a:r>
            <a:r>
              <a:rPr lang="en-US" dirty="0">
                <a:solidFill>
                  <a:srgbClr val="800000"/>
                </a:solidFill>
              </a:rPr>
              <a:t>normal distribution</a:t>
            </a:r>
            <a:r>
              <a:rPr lang="en-US" dirty="0"/>
              <a:t>, and analysis is </a:t>
            </a:r>
            <a:r>
              <a:rPr lang="en-US" dirty="0"/>
              <a:t>analogous to </a:t>
            </a:r>
            <a:r>
              <a:rPr lang="en-US" dirty="0"/>
              <a:t>analysis of variance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Bi</a:t>
            </a:r>
            <a:r>
              <a:rPr lang="en-US" dirty="0">
                <a:solidFill>
                  <a:srgbClr val="0000FF"/>
                </a:solidFill>
              </a:rPr>
              <a:t>nary model: </a:t>
            </a:r>
            <a:r>
              <a:rPr lang="en-US" dirty="0"/>
              <a:t>for </a:t>
            </a:r>
            <a:r>
              <a:rPr lang="en-US" dirty="0"/>
              <a:t>the case of a </a:t>
            </a:r>
            <a:r>
              <a:rPr lang="en-US" dirty="0">
                <a:solidFill>
                  <a:srgbClr val="800000"/>
                </a:solidFill>
              </a:rPr>
              <a:t>binary</a:t>
            </a:r>
            <a:r>
              <a:rPr lang="en-US" dirty="0"/>
              <a:t> phenotype, which must have values 0 and 1. </a:t>
            </a:r>
            <a:r>
              <a:rPr lang="en-US" dirty="0"/>
              <a:t>The proportions </a:t>
            </a:r>
            <a:r>
              <a:rPr lang="en-US" dirty="0"/>
              <a:t>of 1’s in the different genotype groups are compared. Currently only methods </a:t>
            </a:r>
            <a:r>
              <a:rPr lang="en-US" dirty="0" err="1"/>
              <a:t>em</a:t>
            </a:r>
            <a:r>
              <a:rPr lang="en-US" dirty="0"/>
              <a:t>, </a:t>
            </a:r>
            <a:r>
              <a:rPr lang="en-US" dirty="0" err="1"/>
              <a:t>hk</a:t>
            </a:r>
            <a:r>
              <a:rPr lang="en-US" dirty="0"/>
              <a:t>, and </a:t>
            </a:r>
            <a:r>
              <a:rPr lang="en-US" dirty="0" err="1"/>
              <a:t>mr</a:t>
            </a:r>
            <a:r>
              <a:rPr lang="en-US" dirty="0"/>
              <a:t> are available for this model. See </a:t>
            </a:r>
            <a:r>
              <a:rPr lang="en-US" dirty="0" err="1"/>
              <a:t>Xu</a:t>
            </a:r>
            <a:r>
              <a:rPr lang="en-US" dirty="0"/>
              <a:t> and </a:t>
            </a:r>
            <a:r>
              <a:rPr lang="en-US" dirty="0" err="1"/>
              <a:t>Atchley</a:t>
            </a:r>
            <a:r>
              <a:rPr lang="en-US" dirty="0"/>
              <a:t> (1996) and Broman (2003)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N</a:t>
            </a:r>
            <a:r>
              <a:rPr lang="en-US" dirty="0">
                <a:solidFill>
                  <a:srgbClr val="0000FF"/>
                </a:solidFill>
              </a:rPr>
              <a:t>on</a:t>
            </a:r>
            <a:r>
              <a:rPr lang="en-US" dirty="0">
                <a:solidFill>
                  <a:srgbClr val="0000FF"/>
                </a:solidFill>
              </a:rPr>
              <a:t>-parametric "</a:t>
            </a:r>
            <a:r>
              <a:rPr lang="en-US" dirty="0">
                <a:solidFill>
                  <a:srgbClr val="0000FF"/>
                </a:solidFill>
              </a:rPr>
              <a:t>model”</a:t>
            </a:r>
            <a:r>
              <a:rPr lang="en-US" dirty="0"/>
              <a:t>: with this model, </a:t>
            </a:r>
            <a:r>
              <a:rPr lang="en-US" dirty="0"/>
              <a:t>an extension of the </a:t>
            </a:r>
            <a:r>
              <a:rPr lang="en-US" dirty="0" err="1"/>
              <a:t>Kruskal</a:t>
            </a:r>
            <a:r>
              <a:rPr lang="en-US" dirty="0"/>
              <a:t>-Wallis test is used; this is </a:t>
            </a:r>
            <a:r>
              <a:rPr lang="en-US" dirty="0"/>
              <a:t>similar to </a:t>
            </a:r>
            <a:r>
              <a:rPr lang="en-US" dirty="0"/>
              <a:t>the method described by </a:t>
            </a:r>
            <a:r>
              <a:rPr lang="en-US" dirty="0" err="1"/>
              <a:t>Kruglyak</a:t>
            </a:r>
            <a:r>
              <a:rPr lang="en-US" dirty="0"/>
              <a:t> and Lander (1995). In the case of incomplete </a:t>
            </a:r>
            <a:r>
              <a:rPr lang="en-US" dirty="0"/>
              <a:t>genotype information </a:t>
            </a:r>
            <a:r>
              <a:rPr lang="en-US" dirty="0"/>
              <a:t>(such as at locations between genetic markers), the </a:t>
            </a:r>
            <a:r>
              <a:rPr lang="en-US" dirty="0" err="1"/>
              <a:t>Kruskal</a:t>
            </a:r>
            <a:r>
              <a:rPr lang="en-US" dirty="0"/>
              <a:t>-Wallis statistic is </a:t>
            </a:r>
            <a:r>
              <a:rPr lang="en-US" dirty="0"/>
              <a:t>modified so </a:t>
            </a:r>
            <a:r>
              <a:rPr lang="en-US" dirty="0"/>
              <a:t>that the rank for each individual is weighted by the genotype probabilities, analogous to Haley</a:t>
            </a:r>
            <a:r>
              <a:rPr lang="en-US" dirty="0"/>
              <a:t>- Knott </a:t>
            </a:r>
            <a:r>
              <a:rPr lang="en-US" dirty="0"/>
              <a:t>regression. For this method, if the argument </a:t>
            </a:r>
            <a:r>
              <a:rPr lang="en-US" dirty="0" err="1"/>
              <a:t>ties.random</a:t>
            </a:r>
            <a:r>
              <a:rPr lang="en-US" dirty="0"/>
              <a:t> is TRUE, ties in the </a:t>
            </a:r>
            <a:r>
              <a:rPr lang="en-US" dirty="0"/>
              <a:t>phenotypes are </a:t>
            </a:r>
            <a:r>
              <a:rPr lang="en-US" dirty="0"/>
              <a:t>assigned random ranks; if it is FALSE, average ranks are used and a corrected LOD score </a:t>
            </a:r>
            <a:r>
              <a:rPr lang="en-US" dirty="0"/>
              <a:t>is calculate</a:t>
            </a:r>
            <a:r>
              <a:rPr lang="en-US" dirty="0"/>
              <a:t>. Currently the method argument is ignored for this model.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81553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/>
              <a:t>Models </a:t>
            </a:r>
            <a:r>
              <a:rPr lang="en-IN" sz="4000" dirty="0"/>
              <a:t>based on the phenotype data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04512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2933" y="1323439"/>
            <a:ext cx="1039706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</a:rPr>
              <a:t>em</a:t>
            </a:r>
            <a:r>
              <a:rPr lang="en-US" sz="2400" dirty="0"/>
              <a:t>: maximum likelihood is performed via the EM algorithm (</a:t>
            </a:r>
            <a:r>
              <a:rPr lang="en-US" sz="2400" dirty="0" err="1"/>
              <a:t>Dempster</a:t>
            </a:r>
            <a:r>
              <a:rPr lang="en-US" sz="2400" dirty="0"/>
              <a:t> et al. 1977), first used </a:t>
            </a:r>
            <a:r>
              <a:rPr lang="en-US" sz="2400" dirty="0"/>
              <a:t>in this </a:t>
            </a:r>
            <a:r>
              <a:rPr lang="en-US" sz="2400" dirty="0"/>
              <a:t>context by Lander and Botstein (1989)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>
                <a:solidFill>
                  <a:srgbClr val="0000FF"/>
                </a:solidFill>
              </a:rPr>
              <a:t>imp</a:t>
            </a:r>
            <a:r>
              <a:rPr lang="en-US" sz="2400" dirty="0"/>
              <a:t>: multiple imputation is used, as described by </a:t>
            </a:r>
            <a:r>
              <a:rPr lang="en-US" sz="2400" dirty="0" err="1"/>
              <a:t>Sen</a:t>
            </a:r>
            <a:r>
              <a:rPr lang="en-US" sz="2400" dirty="0"/>
              <a:t> and Churchill (2001)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 err="1">
                <a:solidFill>
                  <a:srgbClr val="0000FF"/>
                </a:solidFill>
              </a:rPr>
              <a:t>hk</a:t>
            </a:r>
            <a:r>
              <a:rPr lang="en-US" sz="2400" dirty="0"/>
              <a:t>: Haley-Knott regression is used (regression of the phenotypes on the multipoint QTL </a:t>
            </a:r>
            <a:r>
              <a:rPr lang="en-US" sz="2400" dirty="0"/>
              <a:t>genotype probabilities</a:t>
            </a:r>
            <a:r>
              <a:rPr lang="en-US" sz="2400" dirty="0"/>
              <a:t>), as described by Haley and Knott (1992)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 err="1">
                <a:solidFill>
                  <a:srgbClr val="0000FF"/>
                </a:solidFill>
              </a:rPr>
              <a:t>ehk</a:t>
            </a:r>
            <a:r>
              <a:rPr lang="en-US" sz="2400" dirty="0"/>
              <a:t>: the extended Haley-Knott method is used (like H-K, but taking account of the variances), </a:t>
            </a:r>
            <a:r>
              <a:rPr lang="en-US" sz="2400" dirty="0"/>
              <a:t>as described </a:t>
            </a:r>
            <a:r>
              <a:rPr lang="en-US" sz="2400" dirty="0"/>
              <a:t>in </a:t>
            </a:r>
            <a:r>
              <a:rPr lang="en-US" sz="2400" dirty="0" err="1"/>
              <a:t>Feenstra</a:t>
            </a:r>
            <a:r>
              <a:rPr lang="en-US" sz="2400" dirty="0"/>
              <a:t> et al. (2006).</a:t>
            </a:r>
          </a:p>
        </p:txBody>
      </p:sp>
      <p:sp>
        <p:nvSpPr>
          <p:cNvPr id="3" name="Rectangle 2"/>
          <p:cNvSpPr/>
          <p:nvPr/>
        </p:nvSpPr>
        <p:spPr>
          <a:xfrm>
            <a:off x="-1" y="0"/>
            <a:ext cx="103767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Methods to </a:t>
            </a:r>
            <a:r>
              <a:rPr lang="en-IN" sz="4000" dirty="0"/>
              <a:t>evaluate the statistical significance</a:t>
            </a:r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09070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294" y="1544641"/>
            <a:ext cx="7835900" cy="2667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31032" y="3267897"/>
            <a:ext cx="92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(EHK)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08323" y="2958091"/>
            <a:ext cx="92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(HK)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22077" y="3529430"/>
            <a:ext cx="92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(IMP)</a:t>
            </a:r>
            <a:endParaRPr lang="en-US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99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4662"/>
            <a:ext cx="10515600" cy="1325563"/>
          </a:xfrm>
        </p:spPr>
        <p:txBody>
          <a:bodyPr/>
          <a:lstStyle/>
          <a:p>
            <a:r>
              <a:rPr lang="en-US" dirty="0" smtClean="0"/>
              <a:t>Install R/</a:t>
            </a:r>
            <a:r>
              <a:rPr lang="en-US" dirty="0" err="1" smtClean="0"/>
              <a:t>qtl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378" y="819060"/>
            <a:ext cx="8229600" cy="4741288"/>
          </a:xfrm>
        </p:spPr>
        <p:txBody>
          <a:bodyPr/>
          <a:lstStyle/>
          <a:p>
            <a:r>
              <a:rPr lang="en-US" dirty="0" smtClean="0"/>
              <a:t>Open R</a:t>
            </a:r>
          </a:p>
          <a:p>
            <a:r>
              <a:rPr lang="en-US" dirty="0" smtClean="0"/>
              <a:t>Packages &amp; Data -&gt; Package installer</a:t>
            </a:r>
          </a:p>
          <a:p>
            <a:r>
              <a:rPr lang="en-US" dirty="0" smtClean="0"/>
              <a:t>Highlight </a:t>
            </a:r>
            <a:r>
              <a:rPr lang="en-US" dirty="0" err="1" smtClean="0"/>
              <a:t>qtl</a:t>
            </a:r>
            <a:endParaRPr lang="en-US" dirty="0" smtClean="0"/>
          </a:p>
          <a:p>
            <a:r>
              <a:rPr lang="en-US" dirty="0" smtClean="0"/>
              <a:t>Click “ Install </a:t>
            </a:r>
            <a:r>
              <a:rPr lang="en-US" dirty="0" smtClean="0"/>
              <a:t>Selected”</a:t>
            </a:r>
          </a:p>
          <a:p>
            <a:r>
              <a:rPr lang="en-US" altLang="zh-CN" dirty="0" smtClean="0"/>
              <a:t>o</a:t>
            </a:r>
            <a:r>
              <a:rPr lang="en-US" altLang="zh-CN" dirty="0" smtClean="0"/>
              <a:t>r:</a:t>
            </a:r>
            <a:r>
              <a:rPr lang="zh-CN" altLang="en-US" dirty="0" smtClean="0"/>
              <a:t> </a:t>
            </a:r>
            <a:endParaRPr lang="en-US" dirty="0" smtClean="0"/>
          </a:p>
          <a:p>
            <a:r>
              <a:rPr lang="en-US" dirty="0" err="1" smtClean="0"/>
              <a:t>install.packages</a:t>
            </a:r>
            <a:r>
              <a:rPr lang="en-US" dirty="0"/>
              <a:t>("</a:t>
            </a:r>
            <a:r>
              <a:rPr lang="en-US" dirty="0" err="1"/>
              <a:t>qtl</a:t>
            </a:r>
            <a:r>
              <a:rPr lang="en-US" dirty="0" smtClean="0"/>
              <a:t>")</a:t>
            </a:r>
          </a:p>
          <a:p>
            <a:endParaRPr lang="en-US" dirty="0"/>
          </a:p>
          <a:p>
            <a:r>
              <a:rPr lang="en-US" dirty="0" smtClean="0"/>
              <a:t>Check:</a:t>
            </a:r>
          </a:p>
          <a:p>
            <a:r>
              <a:rPr lang="en-US" dirty="0"/>
              <a:t>&gt; library(</a:t>
            </a:r>
            <a:r>
              <a:rPr lang="en-US" dirty="0" err="1"/>
              <a:t>qtl</a:t>
            </a:r>
            <a:r>
              <a:rPr lang="en-US" dirty="0"/>
              <a:t>)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409207" y="0"/>
            <a:ext cx="3782793" cy="4028673"/>
            <a:chOff x="2864114" y="2359937"/>
            <a:chExt cx="3782793" cy="402867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39005" t="13928" r="37454" b="40190"/>
            <a:stretch/>
          </p:blipFill>
          <p:spPr>
            <a:xfrm>
              <a:off x="2972195" y="2359937"/>
              <a:ext cx="3674712" cy="4028673"/>
            </a:xfrm>
            <a:prstGeom prst="rect">
              <a:avLst/>
            </a:prstGeom>
          </p:spPr>
        </p:pic>
        <p:sp>
          <p:nvSpPr>
            <p:cNvPr id="5" name="Oval 4"/>
            <p:cNvSpPr/>
            <p:nvPr/>
          </p:nvSpPr>
          <p:spPr>
            <a:xfrm>
              <a:off x="2864114" y="3913711"/>
              <a:ext cx="1080798" cy="11709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152" t="17079" r="46220" b="40749"/>
          <a:stretch/>
        </p:blipFill>
        <p:spPr>
          <a:xfrm>
            <a:off x="3295165" y="4028673"/>
            <a:ext cx="5175813" cy="242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686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133" y="274639"/>
            <a:ext cx="8229600" cy="772987"/>
          </a:xfrm>
        </p:spPr>
        <p:txBody>
          <a:bodyPr/>
          <a:lstStyle/>
          <a:p>
            <a:r>
              <a:rPr lang="en-US" dirty="0" smtClean="0"/>
              <a:t>Format data: .</a:t>
            </a:r>
            <a:r>
              <a:rPr lang="en-US" dirty="0" err="1" smtClean="0"/>
              <a:t>csv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38" t="32998" r="61769" b="41142"/>
          <a:stretch/>
        </p:blipFill>
        <p:spPr>
          <a:xfrm>
            <a:off x="1913442" y="2116523"/>
            <a:ext cx="8196129" cy="34968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2193" y="1204399"/>
            <a:ext cx="1352792" cy="369332"/>
          </a:xfrm>
          <a:prstGeom prst="rect">
            <a:avLst/>
          </a:prstGeom>
          <a:noFill/>
          <a:ln w="31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phenotype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23159" y="1201808"/>
            <a:ext cx="1352792" cy="369332"/>
          </a:xfrm>
          <a:prstGeom prst="rect">
            <a:avLst/>
          </a:prstGeom>
          <a:noFill/>
          <a:ln>
            <a:solidFill>
              <a:srgbClr val="CCFFCC"/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dirty="0"/>
              <a:t>Marker ID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65090" y="1315097"/>
            <a:ext cx="1989919" cy="369332"/>
          </a:xfrm>
          <a:prstGeom prst="rect">
            <a:avLst/>
          </a:prstGeom>
          <a:noFill/>
          <a:ln>
            <a:solidFill>
              <a:srgbClr val="FF6600"/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dirty="0"/>
              <a:t>Chromosome NO.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090108" y="1549987"/>
            <a:ext cx="3431534" cy="369332"/>
          </a:xfrm>
          <a:prstGeom prst="rect">
            <a:avLst/>
          </a:prstGeom>
          <a:noFill/>
          <a:ln>
            <a:solidFill>
              <a:srgbClr val="3366FF"/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dirty="0"/>
              <a:t>Marker location on Chromosome</a:t>
            </a:r>
            <a:endParaRPr lang="en-US" dirty="0"/>
          </a:p>
        </p:txBody>
      </p:sp>
      <p:cxnSp>
        <p:nvCxnSpPr>
          <p:cNvPr id="10" name="Straight Arrow Connector 9"/>
          <p:cNvCxnSpPr>
            <a:stCxn id="5" idx="2"/>
          </p:cNvCxnSpPr>
          <p:nvPr/>
        </p:nvCxnSpPr>
        <p:spPr>
          <a:xfrm>
            <a:off x="2508589" y="1573731"/>
            <a:ext cx="0" cy="5427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802683" y="1604030"/>
            <a:ext cx="973269" cy="629803"/>
          </a:xfrm>
          <a:prstGeom prst="straightConnector1">
            <a:avLst/>
          </a:prstGeom>
          <a:ln>
            <a:solidFill>
              <a:srgbClr val="CCFFCC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829178" y="1755807"/>
            <a:ext cx="1260930" cy="550085"/>
          </a:xfrm>
          <a:prstGeom prst="straightConnector1">
            <a:avLst/>
          </a:prstGeom>
          <a:ln>
            <a:solidFill>
              <a:srgbClr val="FF66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8566487" y="1991004"/>
            <a:ext cx="1072504" cy="485656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793938" y="2233833"/>
            <a:ext cx="7315633" cy="135111"/>
          </a:xfrm>
          <a:prstGeom prst="rect">
            <a:avLst/>
          </a:prstGeom>
          <a:solidFill>
            <a:srgbClr val="CCFFCC">
              <a:alpha val="38000"/>
            </a:srgbClr>
          </a:solidFill>
          <a:ln>
            <a:solidFill>
              <a:srgbClr val="CCFF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802226" y="2386233"/>
            <a:ext cx="7315633" cy="135111"/>
          </a:xfrm>
          <a:prstGeom prst="rect">
            <a:avLst/>
          </a:prstGeom>
          <a:solidFill>
            <a:srgbClr val="FFBC2F">
              <a:alpha val="38000"/>
            </a:srgbClr>
          </a:solidFill>
          <a:ln>
            <a:solidFill>
              <a:srgbClr val="CCFF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810514" y="2538633"/>
            <a:ext cx="7315633" cy="135111"/>
          </a:xfrm>
          <a:prstGeom prst="rect">
            <a:avLst/>
          </a:prstGeom>
          <a:solidFill>
            <a:srgbClr val="3366FF">
              <a:alpha val="38000"/>
            </a:srgbClr>
          </a:solidFill>
          <a:ln>
            <a:solidFill>
              <a:srgbClr val="CCFFC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832420" y="945754"/>
            <a:ext cx="2285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/>
              <a:t>onstruct linkage map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8981505" y="1315087"/>
            <a:ext cx="6366" cy="2349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93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75869"/>
            <a:ext cx="8229600" cy="4741288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r</a:t>
            </a:r>
            <a:r>
              <a:rPr lang="en-US" dirty="0" err="1" smtClean="0"/>
              <a:t>m</a:t>
            </a:r>
            <a:r>
              <a:rPr lang="en-US" dirty="0" smtClean="0"/>
              <a:t>(list=</a:t>
            </a:r>
            <a:r>
              <a:rPr lang="en-US" dirty="0" err="1" smtClean="0"/>
              <a:t>ls</a:t>
            </a:r>
            <a:r>
              <a:rPr lang="en-US" dirty="0" smtClean="0"/>
              <a:t>())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s</a:t>
            </a:r>
            <a:r>
              <a:rPr lang="en-US" dirty="0" smtClean="0"/>
              <a:t>()</a:t>
            </a:r>
          </a:p>
          <a:p>
            <a:r>
              <a:rPr lang="en-US" dirty="0" err="1"/>
              <a:t>h</a:t>
            </a:r>
            <a:r>
              <a:rPr lang="en-US" dirty="0" err="1" smtClean="0"/>
              <a:t>elp.start</a:t>
            </a:r>
            <a:r>
              <a:rPr lang="en-US" dirty="0" smtClean="0"/>
              <a:t>():  e.g. help(</a:t>
            </a:r>
            <a:r>
              <a:rPr lang="en-US" dirty="0" err="1" smtClean="0"/>
              <a:t>read.cross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setwd</a:t>
            </a:r>
            <a:r>
              <a:rPr lang="en-US" dirty="0"/>
              <a:t>("/Users/</a:t>
            </a:r>
            <a:r>
              <a:rPr lang="en-US" dirty="0" err="1"/>
              <a:t>lilei</a:t>
            </a:r>
            <a:r>
              <a:rPr lang="en-US" dirty="0"/>
              <a:t>/Projects/</a:t>
            </a:r>
            <a:r>
              <a:rPr lang="en-US" dirty="0" err="1"/>
              <a:t>other_people_data</a:t>
            </a:r>
            <a:r>
              <a:rPr lang="en-US" dirty="0"/>
              <a:t>/mycorn_data_20140605/</a:t>
            </a:r>
            <a:r>
              <a:rPr lang="en-US" dirty="0" err="1"/>
              <a:t>phs_hessifly_qtl_with_RQTL</a:t>
            </a:r>
            <a:r>
              <a:rPr lang="en-US" dirty="0"/>
              <a:t>"</a:t>
            </a:r>
            <a:r>
              <a:rPr lang="en-US" dirty="0" smtClean="0"/>
              <a:t>)</a:t>
            </a:r>
          </a:p>
          <a:p>
            <a:r>
              <a:rPr lang="en-US" dirty="0" err="1"/>
              <a:t>g</a:t>
            </a:r>
            <a:r>
              <a:rPr lang="en-US" dirty="0" err="1" smtClean="0"/>
              <a:t>etwd</a:t>
            </a:r>
            <a:r>
              <a:rPr lang="en-US" dirty="0" smtClean="0"/>
              <a:t>()</a:t>
            </a:r>
            <a:endParaRPr lang="en-US" dirty="0"/>
          </a:p>
          <a:p>
            <a:r>
              <a:rPr lang="en-US" dirty="0"/>
              <a:t>library(</a:t>
            </a:r>
            <a:r>
              <a:rPr lang="en-US" dirty="0" err="1"/>
              <a:t>qtl</a:t>
            </a:r>
            <a:r>
              <a:rPr lang="en-US" dirty="0"/>
              <a:t>)</a:t>
            </a:r>
          </a:p>
          <a:p>
            <a:r>
              <a:rPr lang="en-US" dirty="0" err="1"/>
              <a:t>mapthis</a:t>
            </a:r>
            <a:r>
              <a:rPr lang="en-US" dirty="0"/>
              <a:t> &lt;- </a:t>
            </a:r>
            <a:r>
              <a:rPr lang="en-US" dirty="0" err="1"/>
              <a:t>read.cross</a:t>
            </a:r>
            <a:r>
              <a:rPr lang="en-US" dirty="0"/>
              <a:t>("</a:t>
            </a:r>
            <a:r>
              <a:rPr lang="en-US" dirty="0" err="1"/>
              <a:t>csv</a:t>
            </a:r>
            <a:r>
              <a:rPr lang="en-US" dirty="0"/>
              <a:t>", 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://129.130.89.83/tmp/public/PLPTH613_2015Spring/</a:t>
            </a:r>
            <a:r>
              <a:rPr lang="en-US" dirty="0" smtClean="0">
                <a:hlinkClick r:id="rId2"/>
              </a:rPr>
              <a:t>datasets</a:t>
            </a:r>
            <a:r>
              <a:rPr lang="en-US" dirty="0" smtClean="0"/>
              <a:t>, “3A_PHS.csv</a:t>
            </a:r>
            <a:r>
              <a:rPr lang="en-US" dirty="0"/>
              <a:t>", genotypes=c("AA","AB"), </a:t>
            </a:r>
            <a:r>
              <a:rPr lang="en-US" dirty="0" err="1"/>
              <a:t>na.string</a:t>
            </a:r>
            <a:r>
              <a:rPr lang="en-US" dirty="0"/>
              <a:t>="-",</a:t>
            </a:r>
            <a:r>
              <a:rPr lang="en-US" dirty="0" err="1"/>
              <a:t>estimate.map</a:t>
            </a:r>
            <a:r>
              <a:rPr lang="en-US" dirty="0"/>
              <a:t>=FALSE, alleles=c("A","B")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81200" y="252208"/>
            <a:ext cx="44222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1. Read file</a:t>
            </a:r>
            <a:endParaRPr lang="en-US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9367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488" y="369963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>
                <a:solidFill>
                  <a:srgbClr val="0070C0"/>
                </a:solidFill>
              </a:rPr>
              <a:t>2. Check the general information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8488" y="1628164"/>
            <a:ext cx="8229600" cy="4741288"/>
          </a:xfrm>
        </p:spPr>
        <p:txBody>
          <a:bodyPr/>
          <a:lstStyle/>
          <a:p>
            <a:r>
              <a:rPr lang="en-US" dirty="0"/>
              <a:t>summary(</a:t>
            </a:r>
            <a:r>
              <a:rPr lang="en-US" dirty="0" err="1"/>
              <a:t>mapthis</a:t>
            </a:r>
            <a:r>
              <a:rPr lang="en-US" dirty="0" smtClean="0"/>
              <a:t>)</a:t>
            </a:r>
          </a:p>
          <a:p>
            <a:r>
              <a:rPr lang="en-US" dirty="0"/>
              <a:t>plot(</a:t>
            </a:r>
            <a:r>
              <a:rPr lang="en-US" dirty="0" err="1"/>
              <a:t>mapthis</a:t>
            </a:r>
            <a:r>
              <a:rPr lang="en-US" dirty="0" smtClean="0"/>
              <a:t>)</a:t>
            </a:r>
          </a:p>
          <a:p>
            <a:r>
              <a:rPr lang="en-US" dirty="0" err="1"/>
              <a:t>plotMap</a:t>
            </a:r>
            <a:r>
              <a:rPr lang="en-US" dirty="0"/>
              <a:t>(</a:t>
            </a:r>
            <a:r>
              <a:rPr lang="en-US" dirty="0" err="1"/>
              <a:t>mapthis,show.marker.names</a:t>
            </a:r>
            <a:r>
              <a:rPr lang="en-US" dirty="0"/>
              <a:t>=F)</a:t>
            </a:r>
          </a:p>
          <a:p>
            <a:r>
              <a:rPr lang="en-US" dirty="0" err="1"/>
              <a:t>plotPheno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/>
              <a:t>, </a:t>
            </a:r>
            <a:r>
              <a:rPr lang="en-US" dirty="0" err="1"/>
              <a:t>pheno.col</a:t>
            </a:r>
            <a:r>
              <a:rPr lang="en-US" dirty="0"/>
              <a:t>=1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plotMissing</a:t>
            </a:r>
            <a:r>
              <a:rPr lang="en-US" dirty="0" smtClean="0"/>
              <a:t>(</a:t>
            </a:r>
            <a:r>
              <a:rPr lang="en-US" dirty="0" err="1" smtClean="0"/>
              <a:t>mapthis</a:t>
            </a:r>
            <a:r>
              <a:rPr lang="en-US" dirty="0" smtClean="0"/>
              <a:t>, reorder=TRUE)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766" y="1400629"/>
            <a:ext cx="3938157" cy="393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750571"/>
          </a:xfrm>
        </p:spPr>
        <p:txBody>
          <a:bodyPr>
            <a:normAutofit/>
          </a:bodyPr>
          <a:lstStyle/>
          <a:p>
            <a:r>
              <a:rPr lang="en-US" dirty="0"/>
              <a:t>R</a:t>
            </a:r>
            <a:r>
              <a:rPr lang="en-US" dirty="0" smtClean="0"/>
              <a:t>/</a:t>
            </a:r>
            <a:r>
              <a:rPr lang="en-US" dirty="0" err="1" smtClean="0"/>
              <a:t>qtl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101718"/>
            <a:ext cx="8229600" cy="4764319"/>
          </a:xfrm>
        </p:spPr>
        <p:txBody>
          <a:bodyPr>
            <a:normAutofit/>
          </a:bodyPr>
          <a:lstStyle/>
          <a:p>
            <a:r>
              <a:rPr lang="en-US" dirty="0"/>
              <a:t>A</a:t>
            </a:r>
            <a:r>
              <a:rPr lang="en-US" dirty="0" smtClean="0"/>
              <a:t>n </a:t>
            </a:r>
            <a:r>
              <a:rPr lang="en-US" dirty="0"/>
              <a:t>extensible, interactive environment for mapping quantitative trait loci (QTL) in experimental crosses. </a:t>
            </a:r>
            <a:endParaRPr lang="en-US" dirty="0" smtClean="0"/>
          </a:p>
          <a:p>
            <a:r>
              <a:rPr lang="en-US" dirty="0" smtClean="0"/>
              <a:t>An </a:t>
            </a:r>
            <a:r>
              <a:rPr lang="en-US" dirty="0"/>
              <a:t>add-on package for </a:t>
            </a:r>
            <a:r>
              <a:rPr lang="en-US" dirty="0" smtClean="0"/>
              <a:t>R</a:t>
            </a:r>
          </a:p>
          <a:p>
            <a:r>
              <a:rPr lang="en-US" dirty="0" smtClean="0"/>
              <a:t>Developed by Karl </a:t>
            </a:r>
            <a:r>
              <a:rPr lang="en-US" dirty="0"/>
              <a:t>W </a:t>
            </a:r>
            <a:r>
              <a:rPr lang="en-US" dirty="0" smtClean="0"/>
              <a:t>Broman</a:t>
            </a:r>
            <a:r>
              <a:rPr lang="en-US" dirty="0"/>
              <a:t>, </a:t>
            </a:r>
            <a:r>
              <a:rPr lang="en-US" dirty="0" smtClean="0"/>
              <a:t>U. </a:t>
            </a:r>
            <a:r>
              <a:rPr lang="en-US" dirty="0"/>
              <a:t>Wisconsin–Madison</a:t>
            </a:r>
            <a:endParaRPr lang="en-US" dirty="0" smtClean="0"/>
          </a:p>
          <a:p>
            <a:r>
              <a:rPr lang="en-US" dirty="0" smtClean="0"/>
              <a:t>Unix </a:t>
            </a:r>
            <a:r>
              <a:rPr lang="en-US" dirty="0" smtClean="0"/>
              <a:t>or Windows </a:t>
            </a:r>
            <a:r>
              <a:rPr lang="en-US" dirty="0"/>
              <a:t>or </a:t>
            </a:r>
            <a:r>
              <a:rPr lang="en-US" dirty="0" smtClean="0"/>
              <a:t>Mac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935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02866"/>
            <a:ext cx="10392746" cy="77298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>
                <a:solidFill>
                  <a:srgbClr val="0070C0"/>
                </a:solidFill>
              </a:rPr>
              <a:t>3. Remove markers without genotype data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84877"/>
            <a:ext cx="8229600" cy="1155207"/>
          </a:xfrm>
        </p:spPr>
        <p:txBody>
          <a:bodyPr/>
          <a:lstStyle/>
          <a:p>
            <a:r>
              <a:rPr lang="en-US" dirty="0" err="1"/>
              <a:t>mapthis</a:t>
            </a:r>
            <a:r>
              <a:rPr lang="en-US" dirty="0"/>
              <a:t> &lt;- </a:t>
            </a:r>
            <a:r>
              <a:rPr lang="en-US" dirty="0" err="1"/>
              <a:t>drop.nullmarkers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/>
              <a:t>)</a:t>
            </a:r>
          </a:p>
          <a:p>
            <a:r>
              <a:rPr lang="en-US" dirty="0" err="1"/>
              <a:t>totmar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032000" y="2940243"/>
            <a:ext cx="8128000" cy="7729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rgbClr val="0070C0"/>
                </a:solidFill>
              </a:rPr>
              <a:t>4. Estimate recombination fractions between all pairs of markers and plot them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33600" y="4113390"/>
            <a:ext cx="8229600" cy="1155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mapthis</a:t>
            </a:r>
            <a:r>
              <a:rPr lang="en-US" dirty="0"/>
              <a:t> &lt;- </a:t>
            </a:r>
            <a:r>
              <a:rPr lang="en-US" dirty="0" err="1"/>
              <a:t>est.rf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/>
              <a:t>)</a:t>
            </a:r>
          </a:p>
          <a:p>
            <a:r>
              <a:rPr lang="en-US" dirty="0" err="1"/>
              <a:t>plotRF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10007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68147"/>
            <a:ext cx="7315088" cy="1325563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>
                <a:solidFill>
                  <a:srgbClr val="0070C0"/>
                </a:solidFill>
              </a:rPr>
              <a:t>5. Re-estimate the genetic map and plot the original map against the newly estimated one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84876"/>
            <a:ext cx="8229600" cy="1173222"/>
          </a:xfrm>
        </p:spPr>
        <p:txBody>
          <a:bodyPr/>
          <a:lstStyle/>
          <a:p>
            <a:r>
              <a:rPr lang="en-US" dirty="0" err="1"/>
              <a:t>newmap</a:t>
            </a:r>
            <a:r>
              <a:rPr lang="en-US" dirty="0"/>
              <a:t> &lt;- </a:t>
            </a:r>
            <a:r>
              <a:rPr lang="en-US" dirty="0" err="1"/>
              <a:t>est.map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/>
              <a:t>, </a:t>
            </a:r>
            <a:r>
              <a:rPr lang="en-US" dirty="0" err="1"/>
              <a:t>error.prob</a:t>
            </a:r>
            <a:r>
              <a:rPr lang="en-US" dirty="0"/>
              <a:t>=0.01)</a:t>
            </a:r>
          </a:p>
          <a:p>
            <a:r>
              <a:rPr lang="en-US" dirty="0" err="1" smtClean="0"/>
              <a:t>plotMap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/>
              <a:t>, </a:t>
            </a:r>
            <a:r>
              <a:rPr lang="en-US" dirty="0" err="1"/>
              <a:t>newmap</a:t>
            </a:r>
            <a:r>
              <a:rPr lang="en-US" dirty="0"/>
              <a:t>)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295" y="1550079"/>
            <a:ext cx="2287584" cy="228758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981201" y="3504523"/>
            <a:ext cx="64864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err="1"/>
              <a:t>mapthis</a:t>
            </a:r>
            <a:r>
              <a:rPr lang="en-US" sz="2400" dirty="0"/>
              <a:t> &lt;- </a:t>
            </a:r>
            <a:r>
              <a:rPr lang="en-US" sz="2400" dirty="0" err="1"/>
              <a:t>replace.map</a:t>
            </a:r>
            <a:r>
              <a:rPr lang="en-US" sz="2400" dirty="0"/>
              <a:t>(</a:t>
            </a:r>
            <a:r>
              <a:rPr lang="en-US" sz="2400" dirty="0" err="1"/>
              <a:t>mapthis</a:t>
            </a:r>
            <a:r>
              <a:rPr lang="en-US" sz="2400" dirty="0"/>
              <a:t>, </a:t>
            </a:r>
            <a:r>
              <a:rPr lang="en-US" sz="2400" dirty="0" err="1"/>
              <a:t>newmap</a:t>
            </a:r>
            <a:r>
              <a:rPr lang="en-US" sz="2400" dirty="0"/>
              <a:t>)</a:t>
            </a:r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981201" y="2567106"/>
            <a:ext cx="6989159" cy="7729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rgbClr val="0070C0"/>
                </a:solidFill>
              </a:rPr>
              <a:t>6. Replace the  the genetic map with </a:t>
            </a:r>
          </a:p>
          <a:p>
            <a:pPr algn="l"/>
            <a:r>
              <a:rPr lang="en-US" b="1" dirty="0">
                <a:solidFill>
                  <a:srgbClr val="0070C0"/>
                </a:solidFill>
              </a:rPr>
              <a:t>the estimated one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81200" y="4704890"/>
            <a:ext cx="73150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err="1"/>
              <a:t>mapthis</a:t>
            </a:r>
            <a:r>
              <a:rPr lang="en-US" sz="2400" dirty="0"/>
              <a:t> &lt;- </a:t>
            </a:r>
            <a:r>
              <a:rPr lang="en-US" sz="2400" dirty="0" err="1"/>
              <a:t>calc.errorlod</a:t>
            </a:r>
            <a:r>
              <a:rPr lang="en-US" sz="2400" dirty="0"/>
              <a:t>(</a:t>
            </a:r>
            <a:r>
              <a:rPr lang="en-US" sz="2400" dirty="0" err="1"/>
              <a:t>mapthis</a:t>
            </a:r>
            <a:r>
              <a:rPr lang="en-US" sz="2400" dirty="0"/>
              <a:t>, </a:t>
            </a:r>
            <a:r>
              <a:rPr lang="en-US" sz="2400" dirty="0" err="1"/>
              <a:t>error.prob</a:t>
            </a:r>
            <a:r>
              <a:rPr lang="en-US" sz="2400" dirty="0"/>
              <a:t>=0.01</a:t>
            </a:r>
            <a:r>
              <a:rPr lang="en-US" sz="2400" dirty="0"/>
              <a:t>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112429" y="5329559"/>
            <a:ext cx="6989159" cy="7729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rgbClr val="0070C0"/>
                </a:solidFill>
              </a:rPr>
              <a:t>8. List the genotypes that maybe in </a:t>
            </a:r>
            <a:r>
              <a:rPr lang="en-US" b="1" dirty="0" err="1">
                <a:solidFill>
                  <a:srgbClr val="0070C0"/>
                </a:solidFill>
              </a:rPr>
              <a:t>erro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81200" y="6089075"/>
            <a:ext cx="32496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err="1"/>
              <a:t>top.errorlod</a:t>
            </a:r>
            <a:r>
              <a:rPr lang="en-US" sz="2400" dirty="0"/>
              <a:t>(</a:t>
            </a:r>
            <a:r>
              <a:rPr lang="en-US" sz="2400" dirty="0" err="1"/>
              <a:t>mapthis</a:t>
            </a:r>
            <a:r>
              <a:rPr lang="en-US" sz="2400" dirty="0"/>
              <a:t>)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052542" y="4094907"/>
            <a:ext cx="6989159" cy="7729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rgbClr val="0070C0"/>
                </a:solidFill>
              </a:rPr>
              <a:t>7. Calculate the </a:t>
            </a:r>
            <a:r>
              <a:rPr lang="en-US" b="1" dirty="0" err="1">
                <a:solidFill>
                  <a:srgbClr val="0070C0"/>
                </a:solidFill>
              </a:rPr>
              <a:t>erro</a:t>
            </a:r>
            <a:r>
              <a:rPr lang="en-US" b="1" dirty="0">
                <a:solidFill>
                  <a:srgbClr val="0070C0"/>
                </a:solidFill>
              </a:rPr>
              <a:t> LOD score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0107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52446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>
                <a:solidFill>
                  <a:srgbClr val="0070C0"/>
                </a:solidFill>
              </a:rPr>
              <a:t>9. QTL mapping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84876"/>
            <a:ext cx="8495409" cy="4741288"/>
          </a:xfrm>
        </p:spPr>
        <p:txBody>
          <a:bodyPr/>
          <a:lstStyle/>
          <a:p>
            <a:r>
              <a:rPr lang="en-US" dirty="0" err="1"/>
              <a:t>mapthis</a:t>
            </a:r>
            <a:r>
              <a:rPr lang="en-US" dirty="0"/>
              <a:t> &lt;- </a:t>
            </a:r>
            <a:r>
              <a:rPr lang="en-US" dirty="0" err="1"/>
              <a:t>calc.genoprob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/>
              <a:t>, step=2, </a:t>
            </a:r>
            <a:r>
              <a:rPr lang="en-US" dirty="0" err="1"/>
              <a:t>off.end</a:t>
            </a:r>
            <a:r>
              <a:rPr lang="en-US" dirty="0"/>
              <a:t>=0.0, </a:t>
            </a:r>
            <a:r>
              <a:rPr lang="en-US" dirty="0" err="1"/>
              <a:t>error.prob</a:t>
            </a:r>
            <a:r>
              <a:rPr lang="en-US" dirty="0"/>
              <a:t>=1.0e-4,map.function="</a:t>
            </a:r>
            <a:r>
              <a:rPr lang="en-US" dirty="0" err="1"/>
              <a:t>haldane</a:t>
            </a:r>
            <a:r>
              <a:rPr lang="en-US" dirty="0"/>
              <a:t>",</a:t>
            </a:r>
            <a:r>
              <a:rPr lang="en-US" dirty="0" err="1"/>
              <a:t>stepwidth</a:t>
            </a:r>
            <a:r>
              <a:rPr lang="en-US" dirty="0"/>
              <a:t>="fixed")</a:t>
            </a:r>
          </a:p>
          <a:p>
            <a:r>
              <a:rPr lang="en-US" dirty="0" smtClean="0"/>
              <a:t>mapthis.scan1 </a:t>
            </a:r>
            <a:r>
              <a:rPr lang="en-US" dirty="0"/>
              <a:t>&lt;- </a:t>
            </a:r>
            <a:r>
              <a:rPr lang="en-US" dirty="0" err="1"/>
              <a:t>scanone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/>
              <a:t>, </a:t>
            </a:r>
            <a:r>
              <a:rPr lang="en-US" dirty="0" err="1"/>
              <a:t>pheno.col</a:t>
            </a:r>
            <a:r>
              <a:rPr lang="en-US" dirty="0"/>
              <a:t>=1,model="</a:t>
            </a:r>
            <a:r>
              <a:rPr lang="en-US" dirty="0" err="1"/>
              <a:t>normal",method</a:t>
            </a:r>
            <a:r>
              <a:rPr lang="en-US" dirty="0"/>
              <a:t>="</a:t>
            </a:r>
            <a:r>
              <a:rPr lang="en-US" dirty="0" err="1"/>
              <a:t>em</a:t>
            </a:r>
            <a:r>
              <a:rPr lang="en-US" dirty="0"/>
              <a:t>")</a:t>
            </a:r>
          </a:p>
          <a:p>
            <a:endParaRPr lang="en-US" dirty="0"/>
          </a:p>
          <a:p>
            <a:r>
              <a:rPr lang="en-US" dirty="0"/>
              <a:t>plot(mapthis.scan1)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238" y="3296704"/>
            <a:ext cx="3170563" cy="317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687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0"/>
            <a:ext cx="10515600" cy="1325563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 smtClean="0">
                <a:solidFill>
                  <a:srgbClr val="0070C0"/>
                </a:solidFill>
              </a:rPr>
              <a:t>10. Significance threshold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047625"/>
            <a:ext cx="8407400" cy="547312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mapthis.scan1.perm &lt;- </a:t>
            </a:r>
            <a:r>
              <a:rPr lang="en-US" dirty="0" err="1"/>
              <a:t>scanone</a:t>
            </a:r>
            <a:r>
              <a:rPr lang="en-US" dirty="0"/>
              <a:t>(</a:t>
            </a:r>
            <a:r>
              <a:rPr lang="en-US" dirty="0" err="1"/>
              <a:t>mapthis</a:t>
            </a:r>
            <a:r>
              <a:rPr lang="en-US" dirty="0" smtClean="0"/>
              <a:t>, </a:t>
            </a:r>
            <a:r>
              <a:rPr lang="en-US" dirty="0" err="1" smtClean="0"/>
              <a:t>n.perm</a:t>
            </a:r>
            <a:r>
              <a:rPr lang="en-US" dirty="0"/>
              <a:t>=100)</a:t>
            </a:r>
            <a:endParaRPr lang="en-US" dirty="0" smtClean="0"/>
          </a:p>
          <a:p>
            <a:r>
              <a:rPr lang="en-US" dirty="0" smtClean="0"/>
              <a:t>thresh1 &lt;- summary(</a:t>
            </a:r>
            <a:r>
              <a:rPr lang="en-US" dirty="0"/>
              <a:t>mapthis.scan1.perm </a:t>
            </a:r>
            <a:r>
              <a:rPr lang="en-US" dirty="0" smtClean="0"/>
              <a:t>, </a:t>
            </a:r>
            <a:r>
              <a:rPr lang="en-US" dirty="0"/>
              <a:t>alpha</a:t>
            </a:r>
            <a:r>
              <a:rPr lang="en-US" dirty="0" smtClean="0"/>
              <a:t>=c(0.63,0.10,0.05))</a:t>
            </a:r>
          </a:p>
          <a:p>
            <a:r>
              <a:rPr lang="en-US" dirty="0"/>
              <a:t>thresh1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abline</a:t>
            </a:r>
            <a:r>
              <a:rPr lang="en-US" dirty="0"/>
              <a:t>(h=thresh1[1],</a:t>
            </a:r>
            <a:r>
              <a:rPr lang="en-US" dirty="0" err="1"/>
              <a:t>lty</a:t>
            </a:r>
            <a:r>
              <a:rPr lang="en-US" dirty="0"/>
              <a:t>="dotted",</a:t>
            </a:r>
            <a:r>
              <a:rPr lang="en-US" dirty="0" err="1" smtClean="0"/>
              <a:t>lwd</a:t>
            </a:r>
            <a:r>
              <a:rPr lang="en-US" dirty="0" smtClean="0"/>
              <a:t>=</a:t>
            </a:r>
            <a:r>
              <a:rPr lang="en-US" dirty="0"/>
              <a:t>1,col="blue")</a:t>
            </a:r>
          </a:p>
          <a:p>
            <a:r>
              <a:rPr lang="en-US" dirty="0" err="1"/>
              <a:t>abline</a:t>
            </a:r>
            <a:r>
              <a:rPr lang="en-US" dirty="0"/>
              <a:t>(h=thresh1[2],</a:t>
            </a:r>
            <a:r>
              <a:rPr lang="en-US" dirty="0" err="1"/>
              <a:t>lty</a:t>
            </a:r>
            <a:r>
              <a:rPr lang="en-US" dirty="0"/>
              <a:t>="</a:t>
            </a:r>
            <a:r>
              <a:rPr lang="en-US" dirty="0" smtClean="0"/>
              <a:t>dotted”,</a:t>
            </a:r>
            <a:r>
              <a:rPr lang="en-US" dirty="0" err="1" smtClean="0"/>
              <a:t>lwd</a:t>
            </a:r>
            <a:r>
              <a:rPr lang="en-US" dirty="0" smtClean="0"/>
              <a:t>=</a:t>
            </a:r>
            <a:r>
              <a:rPr lang="en-US" dirty="0"/>
              <a:t>1,col="green")</a:t>
            </a:r>
          </a:p>
          <a:p>
            <a:r>
              <a:rPr lang="en-US" dirty="0" err="1"/>
              <a:t>abline</a:t>
            </a:r>
            <a:r>
              <a:rPr lang="en-US" dirty="0"/>
              <a:t>(h=thresh1[3],</a:t>
            </a:r>
            <a:r>
              <a:rPr lang="en-US" dirty="0" err="1"/>
              <a:t>lty</a:t>
            </a:r>
            <a:r>
              <a:rPr lang="en-US" dirty="0"/>
              <a:t>="</a:t>
            </a:r>
            <a:r>
              <a:rPr lang="en-US" dirty="0" smtClean="0"/>
              <a:t>dotted”,</a:t>
            </a:r>
            <a:r>
              <a:rPr lang="en-US" dirty="0" err="1" smtClean="0"/>
              <a:t>lwd</a:t>
            </a:r>
            <a:r>
              <a:rPr lang="en-US" dirty="0" smtClean="0"/>
              <a:t>=</a:t>
            </a:r>
            <a:r>
              <a:rPr lang="en-US" dirty="0"/>
              <a:t>1,col="red"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/>
              <a:t>summary(mapthis.scan1, perm=mapthis.scan1.perm , </a:t>
            </a:r>
            <a:r>
              <a:rPr lang="en-US" dirty="0" err="1"/>
              <a:t>lodcolumn</a:t>
            </a:r>
            <a:r>
              <a:rPr lang="en-US" dirty="0"/>
              <a:t>=1, alpha=0.01)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131" y="1287464"/>
            <a:ext cx="2725737" cy="272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077" y="390649"/>
            <a:ext cx="9944100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82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5351"/>
            <a:ext cx="8229600" cy="1143000"/>
          </a:xfrm>
        </p:spPr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g</a:t>
            </a:r>
            <a:r>
              <a:rPr lang="en-US" dirty="0" smtClean="0"/>
              <a:t>enetic map</a:t>
            </a:r>
            <a:r>
              <a:rPr lang="en-US" altLang="zh-CN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78" y="1105257"/>
            <a:ext cx="10180122" cy="5257800"/>
          </a:xfrm>
        </p:spPr>
        <p:txBody>
          <a:bodyPr>
            <a:normAutofit/>
          </a:bodyPr>
          <a:lstStyle/>
          <a:p>
            <a:r>
              <a:rPr lang="en-US" sz="2000" dirty="0"/>
              <a:t>Describe the </a:t>
            </a:r>
            <a:r>
              <a:rPr lang="en-US" sz="2000" dirty="0"/>
              <a:t>linear order of markers </a:t>
            </a:r>
            <a:r>
              <a:rPr lang="en-US" sz="2000" dirty="0"/>
              <a:t>(e.g. SSRs &amp; SNPs</a:t>
            </a:r>
            <a:r>
              <a:rPr lang="en-US" sz="2000" dirty="0"/>
              <a:t>) within a linkage </a:t>
            </a:r>
            <a:r>
              <a:rPr lang="en-US" sz="2000" dirty="0"/>
              <a:t>group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IN" sz="2000" dirty="0"/>
              <a:t>Recombination </a:t>
            </a:r>
            <a:r>
              <a:rPr lang="en-IN" sz="2000" dirty="0"/>
              <a:t>fraction: </a:t>
            </a:r>
          </a:p>
          <a:p>
            <a:pPr marL="0" indent="0">
              <a:buNone/>
            </a:pPr>
            <a:r>
              <a:rPr lang="en-IN" sz="2000" dirty="0"/>
              <a:t> </a:t>
            </a:r>
            <a:r>
              <a:rPr lang="en-IN" sz="2000" dirty="0"/>
              <a:t>     - </a:t>
            </a:r>
            <a:r>
              <a:rPr lang="en-IN" sz="2000" dirty="0">
                <a:solidFill>
                  <a:srgbClr val="C00000"/>
                </a:solidFill>
              </a:rPr>
              <a:t>A</a:t>
            </a:r>
            <a:r>
              <a:rPr lang="en-IN" sz="2000" dirty="0"/>
              <a:t> </a:t>
            </a:r>
            <a:r>
              <a:rPr lang="en-IN" sz="2000" dirty="0">
                <a:solidFill>
                  <a:srgbClr val="C00000"/>
                </a:solidFill>
              </a:rPr>
              <a:t>measure </a:t>
            </a:r>
            <a:r>
              <a:rPr lang="en-IN" sz="2000" dirty="0">
                <a:solidFill>
                  <a:srgbClr val="C00000"/>
                </a:solidFill>
              </a:rPr>
              <a:t>of the distance between two </a:t>
            </a:r>
            <a:r>
              <a:rPr lang="en-IN" sz="2000" dirty="0">
                <a:solidFill>
                  <a:srgbClr val="C00000"/>
                </a:solidFill>
              </a:rPr>
              <a:t>markers</a:t>
            </a:r>
          </a:p>
          <a:p>
            <a:pPr marL="0" indent="0">
              <a:buNone/>
            </a:pPr>
            <a:r>
              <a:rPr lang="en-IN" sz="2000" dirty="0"/>
              <a:t>      - The </a:t>
            </a:r>
            <a:r>
              <a:rPr lang="en-IN" sz="2000" dirty="0"/>
              <a:t>percentage of recombinant progeny produced in a </a:t>
            </a:r>
            <a:r>
              <a:rPr lang="en-IN" sz="2000" dirty="0"/>
              <a:t>cross</a:t>
            </a:r>
            <a:endParaRPr lang="en-IN" sz="2000" dirty="0"/>
          </a:p>
          <a:p>
            <a:pPr marL="0" indent="0">
              <a:buNone/>
            </a:pPr>
            <a:r>
              <a:rPr lang="en-IN" sz="2000" dirty="0">
                <a:solidFill>
                  <a:srgbClr val="C00000"/>
                </a:solidFill>
              </a:rPr>
              <a:t>         Recombination frequency = (</a:t>
            </a:r>
            <a:r>
              <a:rPr lang="en-IN" sz="2000" dirty="0">
                <a:solidFill>
                  <a:srgbClr val="C00000"/>
                </a:solidFill>
              </a:rPr>
              <a:t>#recombinant </a:t>
            </a:r>
            <a:r>
              <a:rPr lang="en-IN" sz="2000" dirty="0">
                <a:solidFill>
                  <a:srgbClr val="C00000"/>
                </a:solidFill>
              </a:rPr>
              <a:t>gametes/total gametes) </a:t>
            </a:r>
            <a:r>
              <a:rPr lang="en-IN" sz="2000" dirty="0">
                <a:solidFill>
                  <a:srgbClr val="C00000"/>
                </a:solidFill>
              </a:rPr>
              <a:t>x</a:t>
            </a:r>
          </a:p>
          <a:p>
            <a:pPr marL="0" indent="0">
              <a:buNone/>
            </a:pPr>
            <a:r>
              <a:rPr lang="en-IN" sz="2000" dirty="0">
                <a:solidFill>
                  <a:srgbClr val="C00000"/>
                </a:solidFill>
              </a:rPr>
              <a:t> </a:t>
            </a:r>
            <a:r>
              <a:rPr lang="en-IN" sz="2000" dirty="0">
                <a:solidFill>
                  <a:srgbClr val="C00000"/>
                </a:solidFill>
              </a:rPr>
              <a:t>        100</a:t>
            </a:r>
            <a:r>
              <a:rPr lang="en-IN" sz="2000" dirty="0">
                <a:solidFill>
                  <a:srgbClr val="C00000"/>
                </a:solidFill>
              </a:rPr>
              <a:t>%</a:t>
            </a:r>
          </a:p>
          <a:p>
            <a:r>
              <a:rPr lang="en-IN" sz="2000" dirty="0"/>
              <a:t>Two markers </a:t>
            </a:r>
            <a:r>
              <a:rPr lang="en-IN" sz="2000" dirty="0"/>
              <a:t>that show </a:t>
            </a:r>
            <a:r>
              <a:rPr lang="en-IN" sz="2000" dirty="0">
                <a:solidFill>
                  <a:srgbClr val="C00000"/>
                </a:solidFill>
              </a:rPr>
              <a:t>1% recombination are defined as being 1 </a:t>
            </a:r>
            <a:r>
              <a:rPr lang="en-IN" sz="2000" b="1" dirty="0">
                <a:solidFill>
                  <a:srgbClr val="C00000"/>
                </a:solidFill>
              </a:rPr>
              <a:t>centimorgan</a:t>
            </a:r>
            <a:r>
              <a:rPr lang="en-IN" sz="2000" dirty="0">
                <a:solidFill>
                  <a:srgbClr val="C00000"/>
                </a:solidFill>
              </a:rPr>
              <a:t> (</a:t>
            </a:r>
            <a:r>
              <a:rPr lang="en-IN" sz="2000" b="1" dirty="0">
                <a:solidFill>
                  <a:srgbClr val="C00000"/>
                </a:solidFill>
              </a:rPr>
              <a:t>cM</a:t>
            </a:r>
            <a:r>
              <a:rPr lang="en-IN" sz="2000" dirty="0"/>
              <a:t>) apart on a genetic map.</a:t>
            </a:r>
          </a:p>
          <a:p>
            <a:r>
              <a:rPr lang="en-US" sz="2000" dirty="0">
                <a:solidFill>
                  <a:srgbClr val="C00000"/>
                </a:solidFill>
              </a:rPr>
              <a:t>1 map unit = 1 </a:t>
            </a:r>
            <a:r>
              <a:rPr lang="en-US" sz="2000" dirty="0" err="1">
                <a:solidFill>
                  <a:srgbClr val="C00000"/>
                </a:solidFill>
              </a:rPr>
              <a:t>cM</a:t>
            </a:r>
            <a:r>
              <a:rPr lang="en-US" sz="2000" dirty="0">
                <a:solidFill>
                  <a:srgbClr val="C00000"/>
                </a:solidFill>
              </a:rPr>
              <a:t> (</a:t>
            </a:r>
            <a:r>
              <a:rPr lang="en-US" sz="2000" dirty="0" err="1">
                <a:solidFill>
                  <a:srgbClr val="C00000"/>
                </a:solidFill>
              </a:rPr>
              <a:t>centimorgan</a:t>
            </a:r>
            <a:r>
              <a:rPr lang="en-US" sz="2000" dirty="0">
                <a:solidFill>
                  <a:srgbClr val="C00000"/>
                </a:solidFill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762629" y="1536480"/>
            <a:ext cx="3184150" cy="1423554"/>
            <a:chOff x="-1344959" y="4509655"/>
            <a:chExt cx="3184150" cy="1423554"/>
          </a:xfrm>
        </p:grpSpPr>
        <p:sp>
          <p:nvSpPr>
            <p:cNvPr id="5" name="Rounded Rectangle 4"/>
            <p:cNvSpPr/>
            <p:nvPr/>
          </p:nvSpPr>
          <p:spPr>
            <a:xfrm>
              <a:off x="1049482" y="4509655"/>
              <a:ext cx="62346" cy="1423554"/>
            </a:xfrm>
            <a:prstGeom prst="roundRect">
              <a:avLst/>
            </a:prstGeom>
            <a:solidFill>
              <a:srgbClr val="3366FF"/>
            </a:solidFill>
            <a:ln>
              <a:solidFill>
                <a:srgbClr val="4BDEE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907473" y="4738256"/>
              <a:ext cx="363682" cy="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886691" y="4910685"/>
              <a:ext cx="363682" cy="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886691" y="5179870"/>
              <a:ext cx="363682" cy="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886691" y="5617074"/>
              <a:ext cx="363682" cy="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867641" y="5790207"/>
              <a:ext cx="363682" cy="0"/>
            </a:xfrm>
            <a:prstGeom prst="line">
              <a:avLst/>
            </a:prstGeom>
            <a:ln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293669" y="4599756"/>
              <a:ext cx="4831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M1</a:t>
              </a:r>
              <a:endParaRPr lang="en-US" sz="12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93669" y="4806822"/>
              <a:ext cx="4831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M2</a:t>
              </a:r>
              <a:endParaRPr lang="en-US" sz="12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93669" y="5041853"/>
              <a:ext cx="5455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M3</a:t>
              </a:r>
              <a:endParaRPr lang="en-US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93669" y="5478574"/>
              <a:ext cx="4831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M4</a:t>
              </a:r>
              <a:endParaRPr lang="en-US" sz="12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272728" y="5656210"/>
              <a:ext cx="4831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M6</a:t>
              </a:r>
              <a:endParaRPr lang="en-US" sz="12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09734" y="4919579"/>
              <a:ext cx="5774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0.2cM</a:t>
              </a:r>
              <a:endParaRPr lang="en-US" sz="12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94148" y="4686909"/>
              <a:ext cx="5774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0.1cM</a:t>
              </a:r>
              <a:endParaRPr lang="en-US" sz="12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94148" y="5235520"/>
              <a:ext cx="6559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0.25cM</a:t>
              </a:r>
              <a:endParaRPr lang="en-US" sz="12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1160" y="5554360"/>
              <a:ext cx="5774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0.1cM</a:t>
              </a:r>
              <a:endParaRPr lang="en-US" sz="12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-1344959" y="4738256"/>
              <a:ext cx="15375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Linkage Group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3950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The general process of making genetic </a:t>
            </a:r>
            <a:r>
              <a:rPr lang="en-US" dirty="0" smtClean="0"/>
              <a:t>map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2895666" y="1325563"/>
            <a:ext cx="6603870" cy="5268287"/>
            <a:chOff x="2895666" y="1325563"/>
            <a:chExt cx="6603870" cy="5268287"/>
          </a:xfrm>
        </p:grpSpPr>
        <p:sp>
          <p:nvSpPr>
            <p:cNvPr id="5" name="TextBox 4"/>
            <p:cNvSpPr txBox="1"/>
            <p:nvPr/>
          </p:nvSpPr>
          <p:spPr>
            <a:xfrm>
              <a:off x="2895666" y="1325563"/>
              <a:ext cx="6603870" cy="584775"/>
            </a:xfrm>
            <a:prstGeom prst="rect">
              <a:avLst/>
            </a:prstGeom>
            <a:ln>
              <a:solidFill>
                <a:srgbClr val="FFC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Load </a:t>
              </a:r>
              <a:r>
                <a:rPr lang="en-US" sz="3200" dirty="0" smtClean="0">
                  <a:solidFill>
                    <a:srgbClr val="800000"/>
                  </a:solidFill>
                </a:rPr>
                <a:t>marker status </a:t>
              </a:r>
              <a:r>
                <a:rPr lang="en-US" sz="3200" dirty="0" smtClean="0"/>
                <a:t>for all individuals</a:t>
              </a:r>
              <a:endParaRPr lang="en-US" sz="3200" dirty="0" smtClean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895666" y="2206674"/>
              <a:ext cx="6603870" cy="584775"/>
            </a:xfrm>
            <a:prstGeom prst="rect">
              <a:avLst/>
            </a:prstGeom>
            <a:ln>
              <a:solidFill>
                <a:srgbClr val="FFC00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 smtClean="0"/>
                <a:t>Check similarity of markers</a:t>
              </a:r>
              <a:endParaRPr lang="en-US" sz="3200" dirty="0" smtClean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895666" y="3118239"/>
              <a:ext cx="6603870" cy="584775"/>
            </a:xfrm>
            <a:prstGeom prst="rect">
              <a:avLst/>
            </a:prstGeom>
            <a:ln>
              <a:solidFill>
                <a:srgbClr val="FFC00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 smtClean="0"/>
                <a:t>Check similarity of individuals </a:t>
              </a:r>
              <a:endParaRPr lang="en-US" sz="3200" dirty="0" smtClean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895666" y="4081851"/>
              <a:ext cx="6603870" cy="584775"/>
            </a:xfrm>
            <a:prstGeom prst="rect">
              <a:avLst/>
            </a:prstGeom>
            <a:ln>
              <a:solidFill>
                <a:srgbClr val="FFC00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 smtClean="0"/>
                <a:t>Check segregation distortion</a:t>
              </a:r>
              <a:endParaRPr lang="en-US" sz="3200" dirty="0" smtClean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895666" y="5045463"/>
              <a:ext cx="6603870" cy="584775"/>
            </a:xfrm>
            <a:prstGeom prst="rect">
              <a:avLst/>
            </a:prstGeom>
            <a:ln>
              <a:solidFill>
                <a:srgbClr val="FFC00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rgbClr val="800000"/>
                  </a:solidFill>
                </a:rPr>
                <a:t>Exclude</a:t>
              </a:r>
              <a:r>
                <a:rPr lang="en-US" sz="3200" dirty="0" smtClean="0"/>
                <a:t> markers or individuals</a:t>
              </a:r>
              <a:endParaRPr lang="en-US" sz="3200" dirty="0" smtClean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895666" y="6009075"/>
              <a:ext cx="6603870" cy="584775"/>
            </a:xfrm>
            <a:prstGeom prst="rect">
              <a:avLst/>
            </a:prstGeom>
            <a:ln>
              <a:solidFill>
                <a:srgbClr val="FFC000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 smtClean="0"/>
                <a:t>Construct genetic map</a:t>
              </a:r>
              <a:endParaRPr lang="en-US" sz="3200" dirty="0" smtClean="0"/>
            </a:p>
          </p:txBody>
        </p:sp>
        <p:sp>
          <p:nvSpPr>
            <p:cNvPr id="13" name="Down Arrow 12"/>
            <p:cNvSpPr/>
            <p:nvPr/>
          </p:nvSpPr>
          <p:spPr>
            <a:xfrm>
              <a:off x="6129864" y="1910338"/>
              <a:ext cx="169333" cy="296336"/>
            </a:xfrm>
            <a:prstGeom prst="down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Down Arrow 13"/>
            <p:cNvSpPr/>
            <p:nvPr/>
          </p:nvSpPr>
          <p:spPr>
            <a:xfrm>
              <a:off x="6129867" y="2824734"/>
              <a:ext cx="169333" cy="296336"/>
            </a:xfrm>
            <a:prstGeom prst="down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6129870" y="3756067"/>
              <a:ext cx="169333" cy="296336"/>
            </a:xfrm>
            <a:prstGeom prst="down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Down Arrow 15"/>
            <p:cNvSpPr/>
            <p:nvPr/>
          </p:nvSpPr>
          <p:spPr>
            <a:xfrm>
              <a:off x="6146801" y="4721262"/>
              <a:ext cx="169333" cy="296336"/>
            </a:xfrm>
            <a:prstGeom prst="down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Down Arrow 16"/>
            <p:cNvSpPr/>
            <p:nvPr/>
          </p:nvSpPr>
          <p:spPr>
            <a:xfrm>
              <a:off x="6129864" y="5671488"/>
              <a:ext cx="169333" cy="296336"/>
            </a:xfrm>
            <a:prstGeom prst="down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19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237" t="8070" r="5279" b="1729"/>
          <a:stretch/>
        </p:blipFill>
        <p:spPr>
          <a:xfrm>
            <a:off x="0" y="660400"/>
            <a:ext cx="11997781" cy="567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546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97207"/>
            <a:ext cx="8229600" cy="752035"/>
          </a:xfrm>
        </p:spPr>
        <p:txBody>
          <a:bodyPr>
            <a:normAutofit/>
          </a:bodyPr>
          <a:lstStyle/>
          <a:p>
            <a:r>
              <a:rPr lang="en-US" dirty="0" smtClean="0"/>
              <a:t>Genetic linkage map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7400" y="1105257"/>
            <a:ext cx="82296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Home work</a:t>
            </a:r>
          </a:p>
          <a:p>
            <a:pPr marL="0" indent="0">
              <a:buNone/>
            </a:pPr>
            <a:r>
              <a:rPr lang="en-US" sz="2400" dirty="0" smtClean="0"/>
              <a:t>R/</a:t>
            </a:r>
            <a:r>
              <a:rPr lang="en-US" sz="2400" dirty="0" err="1" smtClean="0"/>
              <a:t>qtl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http://</a:t>
            </a:r>
            <a:r>
              <a:rPr lang="en-US" sz="2400" dirty="0" err="1"/>
              <a:t>www.rqtl.org</a:t>
            </a:r>
            <a:r>
              <a:rPr lang="en-US" sz="2400" dirty="0"/>
              <a:t>/tutorials/</a:t>
            </a:r>
            <a:r>
              <a:rPr lang="en-US" sz="2400" dirty="0" err="1"/>
              <a:t>geneticmaps.pdf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Practice data</a:t>
            </a:r>
          </a:p>
          <a:p>
            <a:pPr marL="0" indent="0">
              <a:buNone/>
            </a:pPr>
            <a:r>
              <a:rPr lang="en-US" sz="2400" dirty="0"/>
              <a:t>http://</a:t>
            </a:r>
            <a:r>
              <a:rPr lang="en-US" sz="2400" dirty="0" err="1"/>
              <a:t>www.rqtl.org</a:t>
            </a:r>
            <a:r>
              <a:rPr lang="en-US" sz="2400" dirty="0"/>
              <a:t>/tutorials/</a:t>
            </a:r>
            <a:r>
              <a:rPr lang="en-US" sz="2400" dirty="0" err="1"/>
              <a:t>mapthis.csv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668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2061"/>
            <a:ext cx="8229600" cy="1143000"/>
          </a:xfrm>
        </p:spPr>
        <p:txBody>
          <a:bodyPr/>
          <a:lstStyle/>
          <a:p>
            <a:r>
              <a:rPr lang="en-US" dirty="0" smtClean="0"/>
              <a:t>Flow Chart for QTL mapping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2373743" y="1155061"/>
            <a:ext cx="7582258" cy="5290704"/>
            <a:chOff x="513585" y="1182989"/>
            <a:chExt cx="7582258" cy="5290704"/>
          </a:xfrm>
        </p:grpSpPr>
        <p:cxnSp>
          <p:nvCxnSpPr>
            <p:cNvPr id="5" name="Straight Connector 4"/>
            <p:cNvCxnSpPr/>
            <p:nvPr/>
          </p:nvCxnSpPr>
          <p:spPr>
            <a:xfrm flipH="1">
              <a:off x="2916341" y="1229773"/>
              <a:ext cx="15031" cy="776622"/>
            </a:xfrm>
            <a:prstGeom prst="line">
              <a:avLst/>
            </a:prstGeom>
            <a:ln w="76200" cmpd="sng">
              <a:solidFill>
                <a:srgbClr val="C121E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3068742" y="1367655"/>
              <a:ext cx="1" cy="460498"/>
            </a:xfrm>
            <a:prstGeom prst="line">
              <a:avLst/>
            </a:prstGeom>
            <a:ln w="76200" cmpd="sng">
              <a:solidFill>
                <a:srgbClr val="C121E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/>
            <p:cNvSpPr/>
            <p:nvPr/>
          </p:nvSpPr>
          <p:spPr>
            <a:xfrm>
              <a:off x="2916341" y="2216803"/>
              <a:ext cx="3502038" cy="661284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Segregation population construction (RIL/DH/F2/F3 )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9" name="Left Brace 8"/>
            <p:cNvSpPr/>
            <p:nvPr/>
          </p:nvSpPr>
          <p:spPr>
            <a:xfrm rot="5400000">
              <a:off x="4543181" y="585975"/>
              <a:ext cx="195381" cy="4779605"/>
            </a:xfrm>
            <a:prstGeom prst="leftBrace">
              <a:avLst>
                <a:gd name="adj1" fmla="val 8333"/>
                <a:gd name="adj2" fmla="val 50347"/>
              </a:avLst>
            </a:prstGeom>
            <a:ln>
              <a:solidFill>
                <a:srgbClr val="4BDEE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254269" y="3132695"/>
              <a:ext cx="2752344" cy="661284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000000"/>
                  </a:solidFill>
                </a:rPr>
                <a:t>Genotyping with molecular markers</a:t>
              </a:r>
              <a:endParaRPr lang="en-US" b="1" dirty="0">
                <a:solidFill>
                  <a:srgbClr val="000000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266246" y="3163240"/>
              <a:ext cx="2751697" cy="661284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solidFill>
                    <a:srgbClr val="000000"/>
                  </a:solidFill>
                </a:rPr>
                <a:t>Phenotyping</a:t>
              </a:r>
              <a:r>
                <a:rPr lang="en-US" b="1" dirty="0">
                  <a:solidFill>
                    <a:srgbClr val="000000"/>
                  </a:solidFill>
                </a:rPr>
                <a:t> for each line </a:t>
              </a:r>
              <a:endParaRPr lang="en-US" b="1" dirty="0">
                <a:solidFill>
                  <a:srgbClr val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13585" y="4074815"/>
              <a:ext cx="2054306" cy="58915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000000"/>
                  </a:solidFill>
                </a:rPr>
                <a:t>Construct genetic linkage map</a:t>
              </a:r>
              <a:endParaRPr lang="en-US" b="1" dirty="0">
                <a:solidFill>
                  <a:srgbClr val="000000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13585" y="4951989"/>
              <a:ext cx="7582258" cy="584866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000000"/>
                  </a:solidFill>
                </a:rPr>
                <a:t>Linking phenotype data with genotype data -- Mapping Tools</a:t>
              </a:r>
              <a:endParaRPr lang="en-US" b="1" dirty="0">
                <a:solidFill>
                  <a:srgbClr val="000000"/>
                </a:solidFill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6293600" y="1229773"/>
              <a:ext cx="15031" cy="776622"/>
            </a:xfrm>
            <a:prstGeom prst="line">
              <a:avLst/>
            </a:prstGeom>
            <a:ln w="76200" cmpd="sng">
              <a:solidFill>
                <a:srgbClr val="1947F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6446001" y="1367655"/>
              <a:ext cx="1" cy="460498"/>
            </a:xfrm>
            <a:prstGeom prst="line">
              <a:avLst/>
            </a:prstGeom>
            <a:ln w="76200" cmpd="sng">
              <a:solidFill>
                <a:srgbClr val="1947FB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466034" y="1229773"/>
              <a:ext cx="1061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Parent A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856916" y="1182989"/>
              <a:ext cx="1061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Parent B</a:t>
              </a:r>
              <a:endParaRPr lang="en-US" b="1" dirty="0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4640872" y="1552321"/>
              <a:ext cx="0" cy="275832"/>
            </a:xfrm>
            <a:prstGeom prst="straightConnector1">
              <a:avLst/>
            </a:prstGeom>
            <a:ln>
              <a:solidFill>
                <a:srgbClr val="43E3E3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4640872" y="1868479"/>
              <a:ext cx="0" cy="275832"/>
            </a:xfrm>
            <a:prstGeom prst="straightConnector1">
              <a:avLst/>
            </a:prstGeom>
            <a:ln>
              <a:solidFill>
                <a:srgbClr val="43E3E3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1842540" y="3793979"/>
              <a:ext cx="0" cy="275832"/>
            </a:xfrm>
            <a:prstGeom prst="straightConnector1">
              <a:avLst/>
            </a:prstGeom>
            <a:ln>
              <a:solidFill>
                <a:srgbClr val="43E3E3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Left Brace 25"/>
            <p:cNvSpPr/>
            <p:nvPr/>
          </p:nvSpPr>
          <p:spPr>
            <a:xfrm rot="5400000" flipH="1" flipV="1">
              <a:off x="4298395" y="2283160"/>
              <a:ext cx="195381" cy="5107090"/>
            </a:xfrm>
            <a:prstGeom prst="leftBrace">
              <a:avLst>
                <a:gd name="adj1" fmla="val 8333"/>
                <a:gd name="adj2" fmla="val 50347"/>
              </a:avLst>
            </a:prstGeom>
            <a:ln>
              <a:solidFill>
                <a:srgbClr val="4BDEE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Arrow Connector 26"/>
            <p:cNvCxnSpPr>
              <a:endCxn id="26" idx="2"/>
            </p:cNvCxnSpPr>
            <p:nvPr/>
          </p:nvCxnSpPr>
          <p:spPr>
            <a:xfrm flipH="1">
              <a:off x="6949631" y="3972596"/>
              <a:ext cx="5992" cy="766419"/>
            </a:xfrm>
            <a:prstGeom prst="straightConnector1">
              <a:avLst/>
            </a:prstGeom>
            <a:ln>
              <a:solidFill>
                <a:srgbClr val="43E3E3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H="1">
              <a:off x="3591033" y="3897546"/>
              <a:ext cx="5992" cy="921147"/>
            </a:xfrm>
            <a:prstGeom prst="straightConnector1">
              <a:avLst/>
            </a:prstGeom>
            <a:ln>
              <a:solidFill>
                <a:srgbClr val="43E3E3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1848531" y="4658564"/>
              <a:ext cx="0" cy="160129"/>
            </a:xfrm>
            <a:prstGeom prst="straightConnector1">
              <a:avLst/>
            </a:prstGeom>
            <a:ln>
              <a:solidFill>
                <a:srgbClr val="43E3E3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/>
            <p:cNvSpPr/>
            <p:nvPr/>
          </p:nvSpPr>
          <p:spPr>
            <a:xfrm>
              <a:off x="513585" y="5888827"/>
              <a:ext cx="7582258" cy="584866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000000"/>
                  </a:solidFill>
                </a:rPr>
                <a:t>Trait QTL mapped to a particular chromosome  </a:t>
              </a:r>
              <a:endParaRPr lang="en-US" b="1" dirty="0">
                <a:solidFill>
                  <a:srgbClr val="000000"/>
                </a:solidFill>
              </a:endParaRPr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>
            <a:off x="6293577" y="5547763"/>
            <a:ext cx="1" cy="234935"/>
          </a:xfrm>
          <a:prstGeom prst="straightConnector1">
            <a:avLst/>
          </a:prstGeom>
          <a:ln>
            <a:solidFill>
              <a:srgbClr val="43E3E3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29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543800" cy="855912"/>
          </a:xfrm>
        </p:spPr>
        <p:txBody>
          <a:bodyPr/>
          <a:lstStyle/>
          <a:p>
            <a:r>
              <a:rPr lang="en-US" dirty="0" smtClean="0">
                <a:effectLst/>
              </a:rPr>
              <a:t>LOD SCORE</a:t>
            </a:r>
            <a:endParaRPr lang="en-IN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0778" y="1567544"/>
            <a:ext cx="7714488" cy="4091852"/>
          </a:xfrm>
        </p:spPr>
        <p:txBody>
          <a:bodyPr>
            <a:noAutofit/>
          </a:bodyPr>
          <a:lstStyle/>
          <a:p>
            <a:pPr lvl="0" fontAlgn="base"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The LOD score: </a:t>
            </a:r>
            <a:r>
              <a:rPr lang="en-US" sz="2400" dirty="0"/>
              <a:t>Logarithm </a:t>
            </a:r>
            <a:r>
              <a:rPr lang="en-US" sz="2400" dirty="0"/>
              <a:t>of Odds (LOD) score </a:t>
            </a:r>
            <a:endParaRPr lang="en-US" sz="2400" dirty="0">
              <a:solidFill>
                <a:prstClr val="black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LOD = Z =   </a:t>
            </a:r>
            <a:r>
              <a:rPr lang="en-US" sz="2000" baseline="-25000" dirty="0">
                <a:solidFill>
                  <a:prstClr val="black"/>
                </a:solidFill>
              </a:rPr>
              <a:t>Log10 </a:t>
            </a:r>
            <a:r>
              <a:rPr lang="en-US" sz="2000" u="sng" dirty="0">
                <a:solidFill>
                  <a:prstClr val="black"/>
                </a:solidFill>
              </a:rPr>
              <a:t>probability of birth sequence with a given linkage  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None/>
            </a:pPr>
            <a:r>
              <a:rPr lang="en-US" sz="2000" dirty="0">
                <a:solidFill>
                  <a:prstClr val="black"/>
                </a:solidFill>
              </a:rPr>
              <a:t>                                  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  <a:r>
              <a:rPr lang="en-US" sz="2000" dirty="0">
                <a:solidFill>
                  <a:prstClr val="black"/>
                </a:solidFill>
              </a:rPr>
              <a:t>   probability of birth sequence with no linkage           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dirty="0">
              <a:solidFill>
                <a:prstClr val="black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By convention, a </a:t>
            </a:r>
            <a:r>
              <a:rPr lang="en-US" sz="2400" dirty="0">
                <a:solidFill>
                  <a:srgbClr val="C00000"/>
                </a:solidFill>
              </a:rPr>
              <a:t>LOD score greater than 3.0 is considered evidence for linkage. 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None/>
            </a:pPr>
            <a:endParaRPr lang="en-US" sz="2400" dirty="0">
              <a:solidFill>
                <a:prstClr val="black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prstClr val="black"/>
                </a:solidFill>
              </a:rPr>
              <a:t>On the other hand, a </a:t>
            </a:r>
            <a:r>
              <a:rPr lang="en-US" sz="2400" dirty="0">
                <a:solidFill>
                  <a:srgbClr val="C00000"/>
                </a:solidFill>
              </a:rPr>
              <a:t>LOD score less than -2.0 is considered evidence to exclude linkage.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32501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958</TotalTime>
  <Words>1166</Words>
  <Application>Microsoft Macintosh PowerPoint</Application>
  <PresentationFormat>Widescreen</PresentationFormat>
  <Paragraphs>167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Calibri</vt:lpstr>
      <vt:lpstr>Calibri Light</vt:lpstr>
      <vt:lpstr>DengXian</vt:lpstr>
      <vt:lpstr>DengXian Light</vt:lpstr>
      <vt:lpstr>Times New Roman</vt:lpstr>
      <vt:lpstr>Arial</vt:lpstr>
      <vt:lpstr>Office Theme</vt:lpstr>
      <vt:lpstr>R/qtl-PartI</vt:lpstr>
      <vt:lpstr>R/qtl</vt:lpstr>
      <vt:lpstr>PowerPoint Presentation</vt:lpstr>
      <vt:lpstr>What is genetic map?</vt:lpstr>
      <vt:lpstr>The general process of making genetic map</vt:lpstr>
      <vt:lpstr>PowerPoint Presentation</vt:lpstr>
      <vt:lpstr>Genetic linkage map construction</vt:lpstr>
      <vt:lpstr>Flow Chart for QTL mapping</vt:lpstr>
      <vt:lpstr>LOD SCORE</vt:lpstr>
      <vt:lpstr>QTL detection </vt:lpstr>
      <vt:lpstr>Mapping function</vt:lpstr>
      <vt:lpstr>What is Haldane ’s mapping function ?</vt:lpstr>
      <vt:lpstr>PowerPoint Presentation</vt:lpstr>
      <vt:lpstr>PowerPoint Presentation</vt:lpstr>
      <vt:lpstr>PowerPoint Presentation</vt:lpstr>
      <vt:lpstr>Install R/qtl</vt:lpstr>
      <vt:lpstr>Format data: .csv </vt:lpstr>
      <vt:lpstr>PowerPoint Presentation</vt:lpstr>
      <vt:lpstr>2. Check the general information</vt:lpstr>
      <vt:lpstr>3. Remove markers without genotype data</vt:lpstr>
      <vt:lpstr>5. Re-estimate the genetic map and plot the original map against the newly estimated one</vt:lpstr>
      <vt:lpstr>9. QTL mapping</vt:lpstr>
      <vt:lpstr>10. Significance threshold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Lei</dc:creator>
  <cp:lastModifiedBy>Li Lei</cp:lastModifiedBy>
  <cp:revision>22</cp:revision>
  <dcterms:created xsi:type="dcterms:W3CDTF">2017-03-06T23:50:55Z</dcterms:created>
  <dcterms:modified xsi:type="dcterms:W3CDTF">2017-03-07T15:49:39Z</dcterms:modified>
</cp:coreProperties>
</file>

<file path=docProps/thumbnail.jpeg>
</file>